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56" r:id="rId5"/>
    <p:sldId id="260" r:id="rId6"/>
    <p:sldId id="262" r:id="rId7"/>
    <p:sldId id="261" r:id="rId8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22" autoAdjust="0"/>
  </p:normalViewPr>
  <p:slideViewPr>
    <p:cSldViewPr>
      <p:cViewPr>
        <p:scale>
          <a:sx n="165" d="100"/>
          <a:sy n="165" d="100"/>
        </p:scale>
        <p:origin x="-134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DC708-F0B3-41D1-A6AA-FD7570E6231A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67B59-BA22-49EA-B924-4B3148332F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9170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67B59-BA22-49EA-B924-4B3148332F5D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7909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67B59-BA22-49EA-B924-4B3148332F5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5181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67B59-BA22-49EA-B924-4B3148332F5D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5784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67B59-BA22-49EA-B924-4B3148332F5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3668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67B59-BA22-49EA-B924-4B3148332F5D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1832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67B59-BA22-49EA-B924-4B3148332F5D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5784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A614-CAC7-4AE7-9D8E-9B43ED3ECA1F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022D-397E-429E-B7FC-50E6CBFB8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855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A614-CAC7-4AE7-9D8E-9B43ED3ECA1F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022D-397E-429E-B7FC-50E6CBFB8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5442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A614-CAC7-4AE7-9D8E-9B43ED3ECA1F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022D-397E-429E-B7FC-50E6CBFB8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158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A614-CAC7-4AE7-9D8E-9B43ED3ECA1F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022D-397E-429E-B7FC-50E6CBFB8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6623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A614-CAC7-4AE7-9D8E-9B43ED3ECA1F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022D-397E-429E-B7FC-50E6CBFB8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953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A614-CAC7-4AE7-9D8E-9B43ED3ECA1F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022D-397E-429E-B7FC-50E6CBFB8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578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A614-CAC7-4AE7-9D8E-9B43ED3ECA1F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022D-397E-429E-B7FC-50E6CBFB8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6235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A614-CAC7-4AE7-9D8E-9B43ED3ECA1F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022D-397E-429E-B7FC-50E6CBFB8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4704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A614-CAC7-4AE7-9D8E-9B43ED3ECA1F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022D-397E-429E-B7FC-50E6CBFB8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117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A614-CAC7-4AE7-9D8E-9B43ED3ECA1F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022D-397E-429E-B7FC-50E6CBFB8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040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A614-CAC7-4AE7-9D8E-9B43ED3ECA1F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022D-397E-429E-B7FC-50E6CBFB8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62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2A614-CAC7-4AE7-9D8E-9B43ED3ECA1F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F022D-397E-429E-B7FC-50E6CBFB8A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808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11560" y="404664"/>
            <a:ext cx="79208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b="1" dirty="0"/>
              <a:t>Situationsaufgabe </a:t>
            </a:r>
          </a:p>
          <a:p>
            <a:pPr algn="ctr"/>
            <a:endParaRPr lang="de-DE" sz="4800" dirty="0"/>
          </a:p>
          <a:p>
            <a:pPr algn="ctr"/>
            <a:r>
              <a:rPr lang="de-DE" sz="4800" b="1" dirty="0"/>
              <a:t>Schwerpunkt Systemelektronik</a:t>
            </a:r>
          </a:p>
        </p:txBody>
      </p:sp>
    </p:spTree>
    <p:extLst>
      <p:ext uri="{BB962C8B-B14F-4D97-AF65-F5344CB8AC3E}">
        <p14:creationId xmlns:p14="http://schemas.microsoft.com/office/powerpoint/2010/main" val="2835235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11560" y="272837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/>
              <a:t>Elektrotechnikermeisterverordnung</a:t>
            </a:r>
          </a:p>
          <a:p>
            <a:r>
              <a:rPr lang="de-DE" sz="4000" dirty="0"/>
              <a:t>(</a:t>
            </a:r>
            <a:r>
              <a:rPr lang="de-DE" sz="4000" dirty="0" err="1"/>
              <a:t>ElektroTechMstrV</a:t>
            </a:r>
            <a:r>
              <a:rPr lang="de-DE" sz="4000" dirty="0"/>
              <a:t>)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11560" y="1568981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§ 6 Situationsaufgabe</a:t>
            </a:r>
          </a:p>
          <a:p>
            <a:r>
              <a:rPr lang="de-DE" sz="2400" dirty="0"/>
              <a:t>…</a:t>
            </a:r>
          </a:p>
          <a:p>
            <a:r>
              <a:rPr lang="de-DE" sz="2400" dirty="0"/>
              <a:t>(2) Zur Vervollständigung des Qualifikationsnachweises für das Elektrotechniker-Handwerk sind als Situationsaufgabe die nachstehend genannten Aufgaben auszuführen:</a:t>
            </a:r>
          </a:p>
          <a:p>
            <a:r>
              <a:rPr lang="de-DE" sz="2400" dirty="0"/>
              <a:t>….</a:t>
            </a:r>
          </a:p>
          <a:p>
            <a:r>
              <a:rPr lang="de-DE" sz="2400" dirty="0"/>
              <a:t>1.   im gewählten Schwerpunkt Energie- und Gebäudetechnik:</a:t>
            </a:r>
          </a:p>
          <a:p>
            <a:r>
              <a:rPr lang="de-DE" sz="2400" dirty="0"/>
              <a:t>An Anlagen oder Anlagenkomponenten der Kommunikations- und Sicherheitstechnik sowie der </a:t>
            </a:r>
            <a:r>
              <a:rPr lang="de-DE" sz="2400" b="1" u="sng" dirty="0"/>
              <a:t>Systemelektronik</a:t>
            </a:r>
            <a:r>
              <a:rPr lang="de-DE" sz="2400" dirty="0"/>
              <a:t> </a:t>
            </a:r>
            <a:r>
              <a:rPr lang="de-DE" sz="2400" b="1" dirty="0"/>
              <a:t>Fehler und Störungen eingrenzen, bestimmen, und beheben; Leistungen kalkulieren, messtechnische Prüfungen protokollieren sowie Ergebnisse dokumentieren.</a:t>
            </a:r>
          </a:p>
        </p:txBody>
      </p:sp>
    </p:spTree>
    <p:extLst>
      <p:ext uri="{BB962C8B-B14F-4D97-AF65-F5344CB8AC3E}">
        <p14:creationId xmlns:p14="http://schemas.microsoft.com/office/powerpoint/2010/main" val="1410399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11560" y="332656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/>
              <a:t>Mögliche Anlagen für die Prüfung Systemelektronik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11560" y="1922056"/>
            <a:ext cx="74168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08254">
              <a:defRPr sz="2784"/>
            </a:pPr>
            <a:r>
              <a:rPr lang="de-DE" sz="2400" dirty="0"/>
              <a:t>Bewässerungssteuerung eines Gewächshauses</a:t>
            </a:r>
          </a:p>
          <a:p>
            <a:pPr defTabSz="508254">
              <a:defRPr sz="2784"/>
            </a:pPr>
            <a:endParaRPr lang="de-DE" sz="2400" dirty="0"/>
          </a:p>
          <a:p>
            <a:pPr defTabSz="508254">
              <a:defRPr sz="2784"/>
            </a:pPr>
            <a:r>
              <a:rPr lang="de-DE" sz="2400" dirty="0"/>
              <a:t>Lüftungssteuerung eines Wellnessbereichs </a:t>
            </a:r>
          </a:p>
          <a:p>
            <a:pPr defTabSz="508254">
              <a:defRPr sz="2784"/>
            </a:pPr>
            <a:endParaRPr lang="de-DE" sz="2400" dirty="0"/>
          </a:p>
          <a:p>
            <a:pPr defTabSz="508254">
              <a:defRPr sz="2784"/>
            </a:pPr>
            <a:r>
              <a:rPr lang="de-DE" sz="2400" dirty="0"/>
              <a:t>Steuerung eines Warmwasserspeichers</a:t>
            </a:r>
          </a:p>
        </p:txBody>
      </p:sp>
    </p:spTree>
    <p:extLst>
      <p:ext uri="{BB962C8B-B14F-4D97-AF65-F5344CB8AC3E}">
        <p14:creationId xmlns:p14="http://schemas.microsoft.com/office/powerpoint/2010/main" val="120209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6541423" y="332656"/>
            <a:ext cx="2170416" cy="2624225"/>
            <a:chOff x="6541423" y="332656"/>
            <a:chExt cx="2170416" cy="2624225"/>
          </a:xfrm>
        </p:grpSpPr>
        <p:sp>
          <p:nvSpPr>
            <p:cNvPr id="45" name="Rechteck 44"/>
            <p:cNvSpPr/>
            <p:nvPr/>
          </p:nvSpPr>
          <p:spPr>
            <a:xfrm>
              <a:off x="6565252" y="332656"/>
              <a:ext cx="2083355" cy="1998103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46" name="Textfeld 45"/>
            <p:cNvSpPr txBox="1"/>
            <p:nvPr/>
          </p:nvSpPr>
          <p:spPr>
            <a:xfrm>
              <a:off x="6541423" y="423546"/>
              <a:ext cx="2170416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800" dirty="0"/>
                <a:t>Heizkörper</a:t>
              </a:r>
            </a:p>
          </p:txBody>
        </p:sp>
        <p:cxnSp>
          <p:nvCxnSpPr>
            <p:cNvPr id="51" name="Gerade Verbindung 50"/>
            <p:cNvCxnSpPr/>
            <p:nvPr/>
          </p:nvCxnSpPr>
          <p:spPr>
            <a:xfrm>
              <a:off x="7092802" y="984813"/>
              <a:ext cx="0" cy="100402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52"/>
            <p:cNvCxnSpPr/>
            <p:nvPr/>
          </p:nvCxnSpPr>
          <p:spPr>
            <a:xfrm>
              <a:off x="7625585" y="984813"/>
              <a:ext cx="1046" cy="100402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53"/>
            <p:cNvCxnSpPr/>
            <p:nvPr/>
          </p:nvCxnSpPr>
          <p:spPr>
            <a:xfrm>
              <a:off x="8170736" y="984813"/>
              <a:ext cx="2186" cy="100402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hteck 46"/>
            <p:cNvSpPr/>
            <p:nvPr/>
          </p:nvSpPr>
          <p:spPr>
            <a:xfrm>
              <a:off x="6984790" y="1200837"/>
              <a:ext cx="216024" cy="5719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48" name="Rechteck 47"/>
            <p:cNvSpPr/>
            <p:nvPr/>
          </p:nvSpPr>
          <p:spPr>
            <a:xfrm>
              <a:off x="7517573" y="1200837"/>
              <a:ext cx="216024" cy="5719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49" name="Rechteck 48"/>
            <p:cNvSpPr/>
            <p:nvPr/>
          </p:nvSpPr>
          <p:spPr>
            <a:xfrm>
              <a:off x="8064910" y="1200837"/>
              <a:ext cx="216024" cy="5719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5" name="Textfeld 84"/>
            <p:cNvSpPr txBox="1"/>
            <p:nvPr/>
          </p:nvSpPr>
          <p:spPr>
            <a:xfrm>
              <a:off x="7380312" y="2495216"/>
              <a:ext cx="8947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/>
                <a:t>230 V</a:t>
              </a:r>
            </a:p>
          </p:txBody>
        </p:sp>
        <p:cxnSp>
          <p:nvCxnSpPr>
            <p:cNvPr id="86" name="Gerade Verbindung mit Pfeil 85"/>
            <p:cNvCxnSpPr/>
            <p:nvPr/>
          </p:nvCxnSpPr>
          <p:spPr>
            <a:xfrm>
              <a:off x="7240774" y="2438518"/>
              <a:ext cx="1" cy="504056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pieren 3"/>
          <p:cNvGrpSpPr/>
          <p:nvPr/>
        </p:nvGrpSpPr>
        <p:grpSpPr>
          <a:xfrm>
            <a:off x="6565252" y="3113620"/>
            <a:ext cx="2170416" cy="3011613"/>
            <a:chOff x="6565252" y="3113620"/>
            <a:chExt cx="2170416" cy="3011613"/>
          </a:xfrm>
        </p:grpSpPr>
        <p:sp>
          <p:nvSpPr>
            <p:cNvPr id="23" name="Rechteck 22"/>
            <p:cNvSpPr/>
            <p:nvPr/>
          </p:nvSpPr>
          <p:spPr>
            <a:xfrm>
              <a:off x="6577948" y="3113620"/>
              <a:ext cx="2097366" cy="2373309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6565252" y="3143288"/>
              <a:ext cx="2170416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800" dirty="0"/>
                <a:t>Relaisplatine</a:t>
              </a:r>
            </a:p>
          </p:txBody>
        </p:sp>
        <p:cxnSp>
          <p:nvCxnSpPr>
            <p:cNvPr id="56" name="Gerade Verbindung 55"/>
            <p:cNvCxnSpPr/>
            <p:nvPr/>
          </p:nvCxnSpPr>
          <p:spPr>
            <a:xfrm>
              <a:off x="6969276" y="4670289"/>
              <a:ext cx="0" cy="5612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hteck 56"/>
            <p:cNvSpPr/>
            <p:nvPr/>
          </p:nvSpPr>
          <p:spPr>
            <a:xfrm>
              <a:off x="6732240" y="4850280"/>
              <a:ext cx="474073" cy="2121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cxnSp>
          <p:nvCxnSpPr>
            <p:cNvPr id="63" name="Gerade Verbindung 62"/>
            <p:cNvCxnSpPr>
              <a:stCxn id="57" idx="3"/>
            </p:cNvCxnSpPr>
            <p:nvPr/>
          </p:nvCxnSpPr>
          <p:spPr>
            <a:xfrm>
              <a:off x="7206313" y="4956349"/>
              <a:ext cx="360041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 Verbindung 63"/>
            <p:cNvCxnSpPr/>
            <p:nvPr/>
          </p:nvCxnSpPr>
          <p:spPr>
            <a:xfrm>
              <a:off x="6969276" y="3904259"/>
              <a:ext cx="0" cy="5612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hteck 64"/>
            <p:cNvSpPr/>
            <p:nvPr/>
          </p:nvSpPr>
          <p:spPr>
            <a:xfrm>
              <a:off x="6732240" y="4084250"/>
              <a:ext cx="474073" cy="2121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cxnSp>
          <p:nvCxnSpPr>
            <p:cNvPr id="66" name="Gerade Verbindung 65"/>
            <p:cNvCxnSpPr>
              <a:stCxn id="65" idx="3"/>
            </p:cNvCxnSpPr>
            <p:nvPr/>
          </p:nvCxnSpPr>
          <p:spPr>
            <a:xfrm>
              <a:off x="7206313" y="4190319"/>
              <a:ext cx="360041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69"/>
            <p:cNvCxnSpPr/>
            <p:nvPr/>
          </p:nvCxnSpPr>
          <p:spPr>
            <a:xfrm>
              <a:off x="7965359" y="4670289"/>
              <a:ext cx="0" cy="5612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chteck 70"/>
            <p:cNvSpPr/>
            <p:nvPr/>
          </p:nvSpPr>
          <p:spPr>
            <a:xfrm>
              <a:off x="7728323" y="4850280"/>
              <a:ext cx="474073" cy="2121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cxnSp>
          <p:nvCxnSpPr>
            <p:cNvPr id="72" name="Gerade Verbindung 71"/>
            <p:cNvCxnSpPr>
              <a:stCxn id="71" idx="3"/>
            </p:cNvCxnSpPr>
            <p:nvPr/>
          </p:nvCxnSpPr>
          <p:spPr>
            <a:xfrm>
              <a:off x="8202396" y="4956349"/>
              <a:ext cx="360041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 Verbindung 72"/>
            <p:cNvCxnSpPr/>
            <p:nvPr/>
          </p:nvCxnSpPr>
          <p:spPr>
            <a:xfrm>
              <a:off x="7965359" y="3904259"/>
              <a:ext cx="0" cy="5612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hteck 73"/>
            <p:cNvSpPr/>
            <p:nvPr/>
          </p:nvSpPr>
          <p:spPr>
            <a:xfrm>
              <a:off x="7728323" y="4084250"/>
              <a:ext cx="474073" cy="2121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cxnSp>
          <p:nvCxnSpPr>
            <p:cNvPr id="75" name="Gerade Verbindung 74"/>
            <p:cNvCxnSpPr>
              <a:stCxn id="74" idx="3"/>
            </p:cNvCxnSpPr>
            <p:nvPr/>
          </p:nvCxnSpPr>
          <p:spPr>
            <a:xfrm>
              <a:off x="8202396" y="4190319"/>
              <a:ext cx="360041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feld 86"/>
            <p:cNvSpPr txBox="1"/>
            <p:nvPr/>
          </p:nvSpPr>
          <p:spPr>
            <a:xfrm>
              <a:off x="7380312" y="5663568"/>
              <a:ext cx="12682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/>
                <a:t>3x 230 V</a:t>
              </a:r>
            </a:p>
          </p:txBody>
        </p:sp>
        <p:cxnSp>
          <p:nvCxnSpPr>
            <p:cNvPr id="88" name="Gerade Verbindung mit Pfeil 87"/>
            <p:cNvCxnSpPr/>
            <p:nvPr/>
          </p:nvCxnSpPr>
          <p:spPr>
            <a:xfrm>
              <a:off x="7240774" y="5606870"/>
              <a:ext cx="1" cy="504056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pieren 9"/>
          <p:cNvGrpSpPr/>
          <p:nvPr/>
        </p:nvGrpSpPr>
        <p:grpSpPr>
          <a:xfrm>
            <a:off x="5739811" y="3143288"/>
            <a:ext cx="773083" cy="1947031"/>
            <a:chOff x="5739811" y="3143288"/>
            <a:chExt cx="773083" cy="1947031"/>
          </a:xfrm>
        </p:grpSpPr>
        <p:grpSp>
          <p:nvGrpSpPr>
            <p:cNvPr id="8" name="Gruppieren 7"/>
            <p:cNvGrpSpPr/>
            <p:nvPr/>
          </p:nvGrpSpPr>
          <p:grpSpPr>
            <a:xfrm>
              <a:off x="5749782" y="4465490"/>
              <a:ext cx="763112" cy="624829"/>
              <a:chOff x="5749782" y="4465490"/>
              <a:chExt cx="763112" cy="624829"/>
            </a:xfrm>
          </p:grpSpPr>
          <p:sp>
            <p:nvSpPr>
              <p:cNvPr id="37" name="Textfeld 36"/>
              <p:cNvSpPr txBox="1"/>
              <p:nvPr/>
            </p:nvSpPr>
            <p:spPr>
              <a:xfrm>
                <a:off x="5773589" y="4465490"/>
                <a:ext cx="7393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/>
                  <a:t>12 V</a:t>
                </a:r>
              </a:p>
            </p:txBody>
          </p:sp>
          <p:cxnSp>
            <p:nvCxnSpPr>
              <p:cNvPr id="38" name="Gerade Verbindung mit Pfeil 37"/>
              <p:cNvCxnSpPr/>
              <p:nvPr/>
            </p:nvCxnSpPr>
            <p:spPr>
              <a:xfrm flipH="1">
                <a:off x="5749782" y="5090319"/>
                <a:ext cx="71799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0" name="Gerade Verbindung mit Pfeil 79"/>
            <p:cNvCxnSpPr/>
            <p:nvPr/>
          </p:nvCxnSpPr>
          <p:spPr>
            <a:xfrm flipH="1">
              <a:off x="5739811" y="3522112"/>
              <a:ext cx="71799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feld 80"/>
            <p:cNvSpPr txBox="1"/>
            <p:nvPr/>
          </p:nvSpPr>
          <p:spPr>
            <a:xfrm>
              <a:off x="5882240" y="3579585"/>
              <a:ext cx="4523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/>
                <a:t>5 V</a:t>
              </a:r>
            </a:p>
          </p:txBody>
        </p:sp>
        <p:cxnSp>
          <p:nvCxnSpPr>
            <p:cNvPr id="82" name="Gerade Verbindung mit Pfeil 81"/>
            <p:cNvCxnSpPr/>
            <p:nvPr/>
          </p:nvCxnSpPr>
          <p:spPr>
            <a:xfrm flipH="1">
              <a:off x="5763928" y="3935376"/>
              <a:ext cx="71799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feld 82"/>
            <p:cNvSpPr txBox="1"/>
            <p:nvPr/>
          </p:nvSpPr>
          <p:spPr>
            <a:xfrm>
              <a:off x="5892211" y="3143288"/>
              <a:ext cx="4523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/>
                <a:t>5 V</a:t>
              </a:r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3447211" y="3113621"/>
            <a:ext cx="2215085" cy="3011612"/>
            <a:chOff x="3447211" y="3113621"/>
            <a:chExt cx="2215085" cy="3011612"/>
          </a:xfrm>
        </p:grpSpPr>
        <p:sp>
          <p:nvSpPr>
            <p:cNvPr id="21" name="Rechteck 20"/>
            <p:cNvSpPr/>
            <p:nvPr/>
          </p:nvSpPr>
          <p:spPr>
            <a:xfrm>
              <a:off x="3447211" y="3113621"/>
              <a:ext cx="2202721" cy="2373308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3491880" y="3193812"/>
              <a:ext cx="2170416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800" dirty="0">
                  <a:solidFill>
                    <a:srgbClr val="FF0000"/>
                  </a:solidFill>
                </a:rPr>
                <a:t>Steuerplatine</a:t>
              </a:r>
            </a:p>
          </p:txBody>
        </p:sp>
        <p:sp>
          <p:nvSpPr>
            <p:cNvPr id="78" name="Textfeld 77"/>
            <p:cNvSpPr txBox="1"/>
            <p:nvPr/>
          </p:nvSpPr>
          <p:spPr>
            <a:xfrm>
              <a:off x="3779912" y="4252350"/>
              <a:ext cx="1512168" cy="523220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800" dirty="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4139952" y="5663568"/>
              <a:ext cx="13667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/>
                <a:t>   ca. 15 V</a:t>
              </a:r>
            </a:p>
          </p:txBody>
        </p:sp>
        <p:cxnSp>
          <p:nvCxnSpPr>
            <p:cNvPr id="55" name="Gerade Verbindung mit Pfeil 54"/>
            <p:cNvCxnSpPr/>
            <p:nvPr/>
          </p:nvCxnSpPr>
          <p:spPr>
            <a:xfrm>
              <a:off x="4100270" y="5606870"/>
              <a:ext cx="1" cy="504056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feld 57"/>
          <p:cNvSpPr txBox="1"/>
          <p:nvPr/>
        </p:nvSpPr>
        <p:spPr>
          <a:xfrm>
            <a:off x="611560" y="332656"/>
            <a:ext cx="4680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08254">
              <a:defRPr sz="2784"/>
            </a:pPr>
            <a:r>
              <a:rPr lang="de-DE" sz="4000" dirty="0"/>
              <a:t>Steuerung</a:t>
            </a:r>
          </a:p>
          <a:p>
            <a:pPr defTabSz="508254">
              <a:defRPr sz="2784"/>
            </a:pPr>
            <a:r>
              <a:rPr lang="de-DE" sz="4000" dirty="0"/>
              <a:t>Warmwasserspeicher</a:t>
            </a:r>
          </a:p>
          <a:p>
            <a:endParaRPr lang="de-DE" sz="4000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2605657" y="3140968"/>
            <a:ext cx="856010" cy="1946536"/>
            <a:chOff x="2605657" y="3140968"/>
            <a:chExt cx="856010" cy="1946536"/>
          </a:xfrm>
        </p:grpSpPr>
        <p:cxnSp>
          <p:nvCxnSpPr>
            <p:cNvPr id="26" name="Gerade Verbindung mit Pfeil 25"/>
            <p:cNvCxnSpPr/>
            <p:nvPr/>
          </p:nvCxnSpPr>
          <p:spPr>
            <a:xfrm flipH="1">
              <a:off x="2605657" y="4386208"/>
              <a:ext cx="71799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feld 29"/>
            <p:cNvSpPr txBox="1"/>
            <p:nvPr/>
          </p:nvSpPr>
          <p:spPr>
            <a:xfrm>
              <a:off x="2748086" y="4625839"/>
              <a:ext cx="5838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/>
                <a:t>5 V</a:t>
              </a:r>
            </a:p>
          </p:txBody>
        </p:sp>
        <p:cxnSp>
          <p:nvCxnSpPr>
            <p:cNvPr id="31" name="Gerade Verbindung mit Pfeil 30"/>
            <p:cNvCxnSpPr/>
            <p:nvPr/>
          </p:nvCxnSpPr>
          <p:spPr>
            <a:xfrm flipH="1">
              <a:off x="2629774" y="5087504"/>
              <a:ext cx="71799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feld 31"/>
            <p:cNvSpPr txBox="1"/>
            <p:nvPr/>
          </p:nvSpPr>
          <p:spPr>
            <a:xfrm>
              <a:off x="2758057" y="3935376"/>
              <a:ext cx="5838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/>
                <a:t>5 V</a:t>
              </a:r>
            </a:p>
          </p:txBody>
        </p:sp>
        <p:cxnSp>
          <p:nvCxnSpPr>
            <p:cNvPr id="59" name="Gerade Verbindung mit Pfeil 58"/>
            <p:cNvCxnSpPr/>
            <p:nvPr/>
          </p:nvCxnSpPr>
          <p:spPr>
            <a:xfrm flipH="1">
              <a:off x="2605657" y="3675421"/>
              <a:ext cx="71799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feld 59"/>
            <p:cNvSpPr txBox="1"/>
            <p:nvPr/>
          </p:nvSpPr>
          <p:spPr>
            <a:xfrm>
              <a:off x="2627784" y="3140968"/>
              <a:ext cx="8338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/>
                <a:t>0-5 V</a:t>
              </a: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95536" y="3113621"/>
            <a:ext cx="2170416" cy="3043814"/>
            <a:chOff x="395536" y="3113621"/>
            <a:chExt cx="2170416" cy="3043814"/>
          </a:xfrm>
        </p:grpSpPr>
        <p:grpSp>
          <p:nvGrpSpPr>
            <p:cNvPr id="5" name="Gruppieren 4"/>
            <p:cNvGrpSpPr/>
            <p:nvPr/>
          </p:nvGrpSpPr>
          <p:grpSpPr>
            <a:xfrm>
              <a:off x="395536" y="3113621"/>
              <a:ext cx="2170416" cy="2373308"/>
              <a:chOff x="395536" y="3113621"/>
              <a:chExt cx="2170416" cy="2373308"/>
            </a:xfrm>
          </p:grpSpPr>
          <p:sp>
            <p:nvSpPr>
              <p:cNvPr id="14" name="Rechteck 13"/>
              <p:cNvSpPr/>
              <p:nvPr/>
            </p:nvSpPr>
            <p:spPr>
              <a:xfrm>
                <a:off x="469633" y="3113621"/>
                <a:ext cx="2024312" cy="2373308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Textfeld 10"/>
              <p:cNvSpPr txBox="1"/>
              <p:nvPr/>
            </p:nvSpPr>
            <p:spPr>
              <a:xfrm>
                <a:off x="395536" y="3143288"/>
                <a:ext cx="2170416" cy="95410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2800" dirty="0"/>
                  <a:t>Programm-einheit</a:t>
                </a:r>
              </a:p>
            </p:txBody>
          </p:sp>
          <p:sp>
            <p:nvSpPr>
              <p:cNvPr id="79" name="Textfeld 78"/>
              <p:cNvSpPr txBox="1"/>
              <p:nvPr/>
            </p:nvSpPr>
            <p:spPr>
              <a:xfrm>
                <a:off x="724660" y="4252350"/>
                <a:ext cx="1512168" cy="52322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de-DE" sz="2800" dirty="0"/>
              </a:p>
            </p:txBody>
          </p:sp>
        </p:grpSp>
        <p:grpSp>
          <p:nvGrpSpPr>
            <p:cNvPr id="2" name="Gruppieren 1"/>
            <p:cNvGrpSpPr/>
            <p:nvPr/>
          </p:nvGrpSpPr>
          <p:grpSpPr>
            <a:xfrm>
              <a:off x="959766" y="5572660"/>
              <a:ext cx="1331005" cy="584775"/>
              <a:chOff x="959766" y="5572660"/>
              <a:chExt cx="1331005" cy="584775"/>
            </a:xfrm>
          </p:grpSpPr>
          <p:cxnSp>
            <p:nvCxnSpPr>
              <p:cNvPr id="62" name="Gerade Verbindung mit Pfeil 61">
                <a:extLst>
                  <a:ext uri="{FF2B5EF4-FFF2-40B4-BE49-F238E27FC236}">
                    <a16:creationId xmlns:a16="http://schemas.microsoft.com/office/drawing/2014/main" xmlns="" id="{DFAED2D9-33C4-408D-8862-447FFCEE738D}"/>
                  </a:ext>
                </a:extLst>
              </p:cNvPr>
              <p:cNvCxnSpPr/>
              <p:nvPr/>
            </p:nvCxnSpPr>
            <p:spPr>
              <a:xfrm>
                <a:off x="959766" y="5606870"/>
                <a:ext cx="1" cy="50405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prstDash val="solid"/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feld 60"/>
              <p:cNvSpPr txBox="1"/>
              <p:nvPr/>
            </p:nvSpPr>
            <p:spPr>
              <a:xfrm>
                <a:off x="959766" y="5572660"/>
                <a:ext cx="133100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00" dirty="0"/>
                  <a:t>   </a:t>
                </a:r>
                <a:r>
                  <a:rPr lang="de-DE" sz="1600" dirty="0" smtClean="0"/>
                  <a:t>Steckdosen-</a:t>
                </a:r>
                <a:br>
                  <a:rPr lang="de-DE" sz="1600" dirty="0" smtClean="0"/>
                </a:br>
                <a:r>
                  <a:rPr lang="de-DE" sz="1600" dirty="0" smtClean="0"/>
                  <a:t>   Netzgerät</a:t>
                </a:r>
                <a:endParaRPr lang="de-DE" sz="16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5001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hle\Desktop\IMG_9434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21092" cy="6465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3923928" y="4513960"/>
            <a:ext cx="1080120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solidFill>
                  <a:srgbClr val="FF0000"/>
                </a:solidFill>
              </a:rPr>
              <a:t>???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xmlns="" id="{179F6192-10F5-4DBC-9632-47E67B33EDED}"/>
              </a:ext>
            </a:extLst>
          </p:cNvPr>
          <p:cNvSpPr/>
          <p:nvPr/>
        </p:nvSpPr>
        <p:spPr>
          <a:xfrm>
            <a:off x="3923928" y="4350058"/>
            <a:ext cx="1080120" cy="10951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415974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xmlns="" id="{8334E9B9-4294-4D0E-AC3D-868FE6AB0DCA}"/>
              </a:ext>
            </a:extLst>
          </p:cNvPr>
          <p:cNvSpPr/>
          <p:nvPr/>
        </p:nvSpPr>
        <p:spPr>
          <a:xfrm>
            <a:off x="413284" y="2924944"/>
            <a:ext cx="8623212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de-DE" sz="4000" dirty="0"/>
              <a:t>Bewertungskriterien:</a:t>
            </a:r>
          </a:p>
          <a:p>
            <a:pPr lvl="0" indent="-342900" defTabSz="508254">
              <a:spcAft>
                <a:spcPts val="0"/>
              </a:spcAft>
              <a:buFont typeface="+mj-lt"/>
              <a:buAutoNum type="arabicPeriod"/>
              <a:defRPr sz="2784"/>
            </a:pPr>
            <a:r>
              <a:rPr lang="de-DE" sz="2400" dirty="0"/>
              <a:t>Funktionsfähige Übergabe der Steuerplatine					</a:t>
            </a:r>
          </a:p>
          <a:p>
            <a:pPr lvl="0" indent="-342900" defTabSz="508254">
              <a:spcAft>
                <a:spcPts val="0"/>
              </a:spcAft>
              <a:buFont typeface="+mj-lt"/>
              <a:buAutoNum type="arabicPeriod"/>
              <a:defRPr sz="2784"/>
            </a:pPr>
            <a:r>
              <a:rPr lang="de-DE" sz="2400" dirty="0"/>
              <a:t>Montage der Bauteile, Lötstellen								</a:t>
            </a:r>
          </a:p>
          <a:p>
            <a:pPr lvl="0" indent="-342900" defTabSz="508254">
              <a:spcAft>
                <a:spcPts val="0"/>
              </a:spcAft>
              <a:buFont typeface="+mj-lt"/>
              <a:buAutoNum type="arabicPeriod"/>
              <a:defRPr sz="2784"/>
            </a:pPr>
            <a:r>
              <a:rPr lang="de-DE" sz="2400" dirty="0"/>
              <a:t>Dokumentation der Fehler mit Auswirkung auf den Verbraucher</a:t>
            </a:r>
          </a:p>
          <a:p>
            <a:pPr lvl="0" indent="-342900" defTabSz="508254">
              <a:spcAft>
                <a:spcPts val="0"/>
              </a:spcAft>
              <a:buFont typeface="+mj-lt"/>
              <a:buAutoNum type="arabicPeriod"/>
              <a:defRPr sz="2784"/>
            </a:pPr>
            <a:r>
              <a:rPr lang="de-DE" sz="2400" dirty="0"/>
              <a:t>Inbetriebnahme-, Funktions-, und Übergabeprotokoll			</a:t>
            </a:r>
          </a:p>
          <a:p>
            <a:pPr lvl="0" indent="-342900" defTabSz="508254">
              <a:spcAft>
                <a:spcPts val="0"/>
              </a:spcAft>
              <a:buFont typeface="+mj-lt"/>
              <a:buAutoNum type="arabicPeriod"/>
              <a:defRPr sz="2784"/>
            </a:pPr>
            <a:r>
              <a:rPr lang="de-DE" sz="2400" dirty="0"/>
              <a:t>Annahmen, Festlegungen, Kalkulation für Lohn			</a:t>
            </a:r>
          </a:p>
          <a:p>
            <a:pPr lvl="0" indent="-342900" defTabSz="508254">
              <a:spcAft>
                <a:spcPts val="0"/>
              </a:spcAft>
              <a:buFont typeface="+mj-lt"/>
              <a:buAutoNum type="arabicPeriod"/>
              <a:defRPr sz="2784"/>
            </a:pPr>
            <a:r>
              <a:rPr lang="de-DE" sz="2400" dirty="0"/>
              <a:t>Annahmen, Festlegungen, Kalkulation für Material und Sonstiges</a:t>
            </a:r>
          </a:p>
          <a:p>
            <a:pPr lvl="0" indent="-342900" defTabSz="508254">
              <a:spcAft>
                <a:spcPts val="600"/>
              </a:spcAft>
              <a:buFont typeface="+mj-lt"/>
              <a:buAutoNum type="arabicPeriod"/>
              <a:defRPr sz="2784"/>
            </a:pPr>
            <a:r>
              <a:rPr lang="de-DE" sz="2400" dirty="0"/>
              <a:t>Rechnungsschreiben an Kunden								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xmlns="" id="{C1814F04-533E-42C0-99CF-15FF2CA56B13}"/>
              </a:ext>
            </a:extLst>
          </p:cNvPr>
          <p:cNvSpPr/>
          <p:nvPr/>
        </p:nvSpPr>
        <p:spPr>
          <a:xfrm>
            <a:off x="431540" y="1049590"/>
            <a:ext cx="82809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933700" algn="ctr"/>
              </a:tabLst>
            </a:pPr>
            <a:r>
              <a:rPr lang="de-DE" sz="4000" dirty="0"/>
              <a:t>Geschäftsvorfall: </a:t>
            </a:r>
          </a:p>
          <a:p>
            <a:r>
              <a:rPr lang="de-DE" sz="2400" dirty="0"/>
              <a:t>Sie erhalten am 23.12. um 18:00 Uhr einen Anruf von Markus Müller, Meißner Str. 13, 76139 Karlsruhe. Herr Müller erzählt Ihnen, dass er kein Warmwasser mehr in seiner Wohnung hat……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xmlns="" id="{A21E3536-CDA2-4B72-950F-4AA0ED494D90}"/>
              </a:ext>
            </a:extLst>
          </p:cNvPr>
          <p:cNvSpPr/>
          <p:nvPr/>
        </p:nvSpPr>
        <p:spPr>
          <a:xfrm>
            <a:off x="431540" y="188640"/>
            <a:ext cx="81009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933700" algn="ctr"/>
              </a:tabLst>
            </a:pPr>
            <a:r>
              <a:rPr lang="de-DE" sz="4000" dirty="0"/>
              <a:t>Beispiel: </a:t>
            </a:r>
          </a:p>
        </p:txBody>
      </p:sp>
    </p:spTree>
    <p:extLst>
      <p:ext uri="{BB962C8B-B14F-4D97-AF65-F5344CB8AC3E}">
        <p14:creationId xmlns:p14="http://schemas.microsoft.com/office/powerpoint/2010/main" val="3933547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39552" y="332656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/>
              <a:t>Zugelassene Hilfsmittel: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39552" y="1111384"/>
            <a:ext cx="82809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08254">
              <a:defRPr sz="2784"/>
            </a:pPr>
            <a:r>
              <a:rPr lang="de-DE" sz="2400" dirty="0"/>
              <a:t>Lötstation incl. Zubehör und Verbrauchsmaterial </a:t>
            </a:r>
          </a:p>
          <a:p>
            <a:pPr defTabSz="508254">
              <a:defRPr sz="2784"/>
            </a:pPr>
            <a:r>
              <a:rPr lang="de-DE" sz="2400" dirty="0"/>
              <a:t>Multimeter incl. Zubehör</a:t>
            </a:r>
          </a:p>
          <a:p>
            <a:pPr defTabSz="508254">
              <a:defRPr sz="2784"/>
            </a:pPr>
            <a:r>
              <a:rPr lang="de-DE" sz="2400" dirty="0"/>
              <a:t>Tabellenbuch, Widerstandsuhr, Widerstandsfarbtabelle</a:t>
            </a:r>
          </a:p>
          <a:p>
            <a:pPr defTabSz="508254">
              <a:defRPr sz="2784"/>
            </a:pPr>
            <a:r>
              <a:rPr lang="de-DE" sz="2400" dirty="0"/>
              <a:t>Taschenrechner</a:t>
            </a:r>
          </a:p>
          <a:p>
            <a:pPr defTabSz="508254">
              <a:defRPr sz="2784"/>
            </a:pPr>
            <a:endParaRPr lang="de-DE" sz="2400" dirty="0"/>
          </a:p>
          <a:p>
            <a:pPr defTabSz="508254">
              <a:defRPr sz="2784"/>
            </a:pPr>
            <a:r>
              <a:rPr lang="de-DE" sz="2400" dirty="0"/>
              <a:t>Die Lösung der Situationsaufgabe hat manuell </a:t>
            </a:r>
            <a:endParaRPr lang="de-DE" sz="2400" dirty="0" smtClean="0"/>
          </a:p>
          <a:p>
            <a:pPr defTabSz="508254">
              <a:defRPr sz="2784"/>
            </a:pPr>
            <a:r>
              <a:rPr lang="de-DE" sz="2400" dirty="0" smtClean="0"/>
              <a:t>ohne </a:t>
            </a:r>
            <a:r>
              <a:rPr lang="de-DE" sz="2400" dirty="0"/>
              <a:t>Laptop / PC zu erfolgen!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539552" y="4437112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/>
              <a:t>Prüfungszeit: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39552" y="515719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08254">
              <a:defRPr sz="2784"/>
            </a:pPr>
            <a:r>
              <a:rPr lang="de-DE" sz="2400" dirty="0"/>
              <a:t>150 min</a:t>
            </a:r>
          </a:p>
        </p:txBody>
      </p:sp>
    </p:spTree>
    <p:extLst>
      <p:ext uri="{BB962C8B-B14F-4D97-AF65-F5344CB8AC3E}">
        <p14:creationId xmlns:p14="http://schemas.microsoft.com/office/powerpoint/2010/main" val="57496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146</Words>
  <Application>Microsoft Office PowerPoint</Application>
  <PresentationFormat>Bildschirmpräsentation (4:3)</PresentationFormat>
  <Paragraphs>63</Paragraphs>
  <Slides>7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Ihle</dc:creator>
  <cp:lastModifiedBy>Ihle</cp:lastModifiedBy>
  <cp:revision>37</cp:revision>
  <cp:lastPrinted>2017-11-14T10:34:44Z</cp:lastPrinted>
  <dcterms:created xsi:type="dcterms:W3CDTF">2017-11-13T13:34:13Z</dcterms:created>
  <dcterms:modified xsi:type="dcterms:W3CDTF">2021-11-10T16:31:28Z</dcterms:modified>
</cp:coreProperties>
</file>